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258" r:id="rId2"/>
    <p:sldId id="436" r:id="rId3"/>
    <p:sldId id="468" r:id="rId4"/>
    <p:sldId id="568" r:id="rId5"/>
    <p:sldId id="469" r:id="rId6"/>
    <p:sldId id="476" r:id="rId7"/>
    <p:sldId id="471" r:id="rId8"/>
    <p:sldId id="478" r:id="rId9"/>
    <p:sldId id="486" r:id="rId10"/>
    <p:sldId id="487" r:id="rId11"/>
    <p:sldId id="473" r:id="rId12"/>
    <p:sldId id="488" r:id="rId13"/>
    <p:sldId id="477" r:id="rId14"/>
    <p:sldId id="474" r:id="rId15"/>
    <p:sldId id="475" r:id="rId16"/>
    <p:sldId id="425" r:id="rId17"/>
    <p:sldId id="423" r:id="rId18"/>
    <p:sldId id="480" r:id="rId19"/>
    <p:sldId id="257" r:id="rId20"/>
    <p:sldId id="455" r:id="rId21"/>
    <p:sldId id="392" r:id="rId22"/>
    <p:sldId id="421" r:id="rId23"/>
    <p:sldId id="465" r:id="rId24"/>
    <p:sldId id="466" r:id="rId25"/>
    <p:sldId id="489" r:id="rId26"/>
    <p:sldId id="481" r:id="rId27"/>
    <p:sldId id="493" r:id="rId28"/>
    <p:sldId id="400" r:id="rId29"/>
    <p:sldId id="490" r:id="rId30"/>
    <p:sldId id="420" r:id="rId31"/>
    <p:sldId id="433" r:id="rId32"/>
    <p:sldId id="483" r:id="rId33"/>
    <p:sldId id="445" r:id="rId34"/>
    <p:sldId id="370" r:id="rId35"/>
    <p:sldId id="492" r:id="rId36"/>
    <p:sldId id="485" r:id="rId37"/>
    <p:sldId id="372" r:id="rId38"/>
    <p:sldId id="346" r:id="rId39"/>
    <p:sldId id="373" r:id="rId40"/>
    <p:sldId id="495" r:id="rId41"/>
    <p:sldId id="494" r:id="rId42"/>
    <p:sldId id="496" r:id="rId43"/>
    <p:sldId id="497" r:id="rId44"/>
    <p:sldId id="498" r:id="rId45"/>
    <p:sldId id="459" r:id="rId46"/>
    <p:sldId id="569" r:id="rId47"/>
    <p:sldId id="499" r:id="rId48"/>
    <p:sldId id="460" r:id="rId49"/>
    <p:sldId id="570" r:id="rId50"/>
    <p:sldId id="501" r:id="rId51"/>
    <p:sldId id="406" r:id="rId52"/>
    <p:sldId id="571" r:id="rId53"/>
    <p:sldId id="502" r:id="rId54"/>
    <p:sldId id="443" r:id="rId55"/>
    <p:sldId id="452" r:id="rId56"/>
    <p:sldId id="446" r:id="rId57"/>
    <p:sldId id="503" r:id="rId58"/>
    <p:sldId id="440" r:id="rId59"/>
    <p:sldId id="442" r:id="rId60"/>
    <p:sldId id="504" r:id="rId61"/>
    <p:sldId id="408" r:id="rId62"/>
    <p:sldId id="505" r:id="rId63"/>
    <p:sldId id="510" r:id="rId64"/>
    <p:sldId id="506" r:id="rId65"/>
    <p:sldId id="409" r:id="rId66"/>
    <p:sldId id="507" r:id="rId67"/>
    <p:sldId id="410" r:id="rId68"/>
    <p:sldId id="508" r:id="rId69"/>
    <p:sldId id="413" r:id="rId70"/>
    <p:sldId id="511" r:id="rId71"/>
    <p:sldId id="414" r:id="rId72"/>
    <p:sldId id="512" r:id="rId73"/>
    <p:sldId id="419" r:id="rId74"/>
    <p:sldId id="513" r:id="rId75"/>
    <p:sldId id="514" r:id="rId76"/>
    <p:sldId id="515" r:id="rId77"/>
    <p:sldId id="517" r:id="rId78"/>
    <p:sldId id="519" r:id="rId79"/>
    <p:sldId id="563" r:id="rId80"/>
    <p:sldId id="564" r:id="rId81"/>
    <p:sldId id="565" r:id="rId82"/>
    <p:sldId id="566" r:id="rId83"/>
    <p:sldId id="521" r:id="rId84"/>
    <p:sldId id="525" r:id="rId85"/>
    <p:sldId id="527" r:id="rId86"/>
    <p:sldId id="528" r:id="rId87"/>
    <p:sldId id="529" r:id="rId88"/>
    <p:sldId id="526" r:id="rId89"/>
    <p:sldId id="530" r:id="rId90"/>
    <p:sldId id="531" r:id="rId91"/>
    <p:sldId id="532" r:id="rId92"/>
    <p:sldId id="533" r:id="rId93"/>
    <p:sldId id="546" r:id="rId94"/>
    <p:sldId id="541" r:id="rId95"/>
    <p:sldId id="538" r:id="rId96"/>
    <p:sldId id="539" r:id="rId97"/>
    <p:sldId id="540" r:id="rId98"/>
    <p:sldId id="542" r:id="rId99"/>
    <p:sldId id="543" r:id="rId100"/>
    <p:sldId id="544" r:id="rId101"/>
    <p:sldId id="545" r:id="rId102"/>
    <p:sldId id="547" r:id="rId103"/>
    <p:sldId id="549" r:id="rId104"/>
    <p:sldId id="550" r:id="rId105"/>
    <p:sldId id="551" r:id="rId106"/>
    <p:sldId id="552" r:id="rId107"/>
    <p:sldId id="553" r:id="rId108"/>
    <p:sldId id="554" r:id="rId109"/>
    <p:sldId id="555" r:id="rId110"/>
    <p:sldId id="559" r:id="rId111"/>
    <p:sldId id="572" r:id="rId112"/>
    <p:sldId id="556" r:id="rId113"/>
    <p:sldId id="573" r:id="rId114"/>
    <p:sldId id="557" r:id="rId115"/>
    <p:sldId id="558" r:id="rId116"/>
    <p:sldId id="560" r:id="rId117"/>
    <p:sldId id="561" r:id="rId118"/>
    <p:sldId id="567" r:id="rId119"/>
    <p:sldId id="435" r:id="rId12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5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33"/>
            <p14:sldId id="48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569"/>
            <p14:sldId id="499"/>
            <p14:sldId id="460"/>
            <p14:sldId id="570"/>
            <p14:sldId id="501"/>
            <p14:sldId id="406"/>
            <p14:sldId id="571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63"/>
            <p14:sldId id="564"/>
            <p14:sldId id="565"/>
            <p14:sldId id="566"/>
            <p14:sldId id="521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46"/>
            <p14:sldId id="541"/>
            <p14:sldId id="538"/>
            <p14:sldId id="539"/>
            <p14:sldId id="540"/>
            <p14:sldId id="542"/>
            <p14:sldId id="543"/>
            <p14:sldId id="544"/>
            <p14:sldId id="545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559"/>
            <p14:sldId id="572"/>
            <p14:sldId id="556"/>
            <p14:sldId id="573"/>
            <p14:sldId id="557"/>
            <p14:sldId id="558"/>
            <p14:sldId id="560"/>
            <p14:sldId id="561"/>
            <p14:sldId id="567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08" d="100"/>
          <a:sy n="108" d="100"/>
        </p:scale>
        <p:origin x="-72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handoutMaster" Target="handoutMasters/handoutMaster1.xml"/><Relationship Id="rId123" Type="http://schemas.openxmlformats.org/officeDocument/2006/relationships/printerSettings" Target="printerSettings/printerSettings1.bin"/><Relationship Id="rId124" Type="http://schemas.openxmlformats.org/officeDocument/2006/relationships/presProps" Target="presProps.xml"/><Relationship Id="rId125" Type="http://schemas.openxmlformats.org/officeDocument/2006/relationships/viewProps" Target="viewProps.xml"/><Relationship Id="rId126" Type="http://schemas.openxmlformats.org/officeDocument/2006/relationships/theme" Target="theme/theme1.xml"/><Relationship Id="rId12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2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3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4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9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0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1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hyperlink" Target="http://stackoverflow.com/questions/22921936/mahout-exception-java-heap-space" TargetMode="External"/><Relationship Id="rId20" Type="http://schemas.openxmlformats.org/officeDocument/2006/relationships/hyperlink" Target="http://stackoverflow.com/questions/17980491/building-inverted-index-exceed-the-java-heap-size" TargetMode="External"/><Relationship Id="rId21" Type="http://schemas.openxmlformats.org/officeDocument/2006/relationships/hyperlink" Target="http://mail-archives.apache.org/mod_mbox/hadoop-common-user/201010.mbox/%3CAANLkTi=aNjiUezv-a9yFZpbXXWFsbjeKKyd2KmqCUAWc@mail.gmail.com%3E" TargetMode="External"/><Relationship Id="rId22" Type="http://schemas.openxmlformats.org/officeDocument/2006/relationships/hyperlink" Target="http://stackoverflow.com/questions/22281188/fail-to-join-large-groups" TargetMode="External"/><Relationship Id="rId10" Type="http://schemas.openxmlformats.org/officeDocument/2006/relationships/hyperlink" Target="http://stackoverflow.com/questions/15316539/hadoop-mapper-over-consumption-of-memoryheap" TargetMode="External"/><Relationship Id="rId11" Type="http://schemas.openxmlformats.org/officeDocument/2006/relationships/hyperlink" Target="https://issues.apache.org/jira/browse/MAPREDUCE-5580" TargetMode="External"/><Relationship Id="rId12" Type="http://schemas.openxmlformats.org/officeDocument/2006/relationships/hyperlink" Target="http://stackoverflow.com/questions/19298357/out-of-memory-error-in-mapreduce-shuffle-phase" TargetMode="External"/><Relationship Id="rId13" Type="http://schemas.openxmlformats.org/officeDocument/2006/relationships/hyperlink" Target="http://stackoverflow.com/questions/17162679/pig-join-gets-outofmemoryerror-in-reducer-when-mapred-job-shuffle-input-buffer-p" TargetMode="External"/><Relationship Id="rId14" Type="http://schemas.openxmlformats.org/officeDocument/2006/relationships/hyperlink" Target="http://mail-archives.apache.org/mod_mbox/pig-user/201201.mbox/%3C4F174294.8090509@cern.ch%3E" TargetMode="External"/><Relationship Id="rId15" Type="http://schemas.openxmlformats.org/officeDocument/2006/relationships/hyperlink" Target="https://mail-archives.apache.org/mod_mbox/pig-user/201201.mbox/%3CD570DEB688737C44A53497A16D0A7CAC0789B0@EAGF-ERFPMBX42.ERF.thomson.com%3E" TargetMode="External"/><Relationship Id="rId16" Type="http://schemas.openxmlformats.org/officeDocument/2006/relationships/hyperlink" Target="http://stackoverflow.com/questions/12831076/oom-exception-in-hadoop-reduce-child" TargetMode="External"/><Relationship Id="rId17" Type="http://schemas.openxmlformats.org/officeDocument/2006/relationships/hyperlink" Target="http://stackoverflow.com/questions/23042829/getting-java-heap-space-error-while-running-a-mapreduce-code-for-large-dataset" TargetMode="External"/><Relationship Id="rId18" Type="http://schemas.openxmlformats.org/officeDocument/2006/relationships/hyperlink" Target="http://stackoverflow.com/questions/15541900/why-does-the-last-reducer-stop-with-java-heap-error-during-merge-step" TargetMode="External"/><Relationship Id="rId19" Type="http://schemas.openxmlformats.org/officeDocument/2006/relationships/hyperlink" Target="http://www.cs.cmu.edu/~lezhao/TA/2010/HW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stackoverflow.com/questions/20247185/java-lang-outofmemoryerror-on-running-hadoop-job" TargetMode="External"/><Relationship Id="rId4" Type="http://schemas.openxmlformats.org/officeDocument/2006/relationships/hyperlink" Target="http://puffsun.iteye.com/blog/1902837" TargetMode="External"/><Relationship Id="rId5" Type="http://schemas.openxmlformats.org/officeDocument/2006/relationships/hyperlink" Target="http://stackoverflow.com/questions/16684712/out-of-memory-due-to-hash-maps-used-in-map-side-aggregation" TargetMode="External"/><Relationship Id="rId6" Type="http://schemas.openxmlformats.org/officeDocument/2006/relationships/hyperlink" Target="http://mail-archives.apache.org/mod_mbox/pig-user/201105.mbox/%3CBANLkTi=Tnc8icJo48LKQDhEuT=jXBpD+oA@mail.gmail.com%3E" TargetMode="External"/><Relationship Id="rId7" Type="http://schemas.openxmlformats.org/officeDocument/2006/relationships/hyperlink" Target="http://stackoverflow.com/questions/13674190/cdh-4-1-error-running-child-java-lang-outofmemoryerror-java-heap-space" TargetMode="External"/><Relationship Id="rId8" Type="http://schemas.openxmlformats.org/officeDocument/2006/relationships/hyperlink" Target="http://stackoverflow.com/questions/10080800/outofmemory-error-when-running-the-wikipedia-bayes-example-on-mahout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2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3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3.bin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12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1.bin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0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0.emf"/><Relationship Id="rId6" Type="http://schemas.openxmlformats.org/officeDocument/2006/relationships/image" Target="../media/image6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5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5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0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/>
              <a:t>Objs</a:t>
            </a:r>
            <a:r>
              <a:rPr lang="en-US" altLang="zh-CN" sz="1600" dirty="0"/>
              <a:t> at time t in reduce(): ① reduce</a:t>
            </a:r>
            <a:r>
              <a:rPr lang="en-US" sz="1600" dirty="0"/>
              <a:t>-level + </a:t>
            </a:r>
            <a:r>
              <a:rPr lang="en-US" altLang="zh-CN" sz="1600" dirty="0"/>
              <a:t>② </a:t>
            </a:r>
            <a:r>
              <a:rPr lang="en-US" sz="1600" dirty="0"/>
              <a:t>group-level + 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going to be processed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②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group-level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 in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4258446" cy="743213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1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/>
              <a:t>Objs</a:t>
            </a:r>
            <a:r>
              <a:rPr lang="en-US" altLang="zh-CN" sz="1600" dirty="0"/>
              <a:t> at time t in reduce(): ① reduce</a:t>
            </a:r>
            <a:r>
              <a:rPr lang="en-US" sz="1600" dirty="0"/>
              <a:t>-level + </a:t>
            </a:r>
            <a:r>
              <a:rPr lang="en-US" altLang="zh-CN" sz="1600" dirty="0"/>
              <a:t>② </a:t>
            </a:r>
            <a:r>
              <a:rPr lang="en-US" sz="1600" dirty="0"/>
              <a:t>group-level + 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/>
          </a:p>
        </p:txBody>
      </p:sp>
      <p:sp>
        <p:nvSpPr>
          <p:cNvPr id="15" name="Rectangle 14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③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637" y="4430634"/>
            <a:ext cx="284671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5954755" cy="74321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</p:spTree>
    <p:extLst>
      <p:ext uri="{BB962C8B-B14F-4D97-AF65-F5344CB8AC3E}">
        <p14:creationId xmlns:p14="http://schemas.microsoft.com/office/powerpoint/2010/main" val="18042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 smtClean="0"/>
              <a:t> (using linear/non-linear regression)</a:t>
            </a:r>
          </a:p>
          <a:p>
            <a:pPr lvl="2"/>
            <a:r>
              <a:rPr lang="en-US" altLang="zh-CN" dirty="0" smtClean="0"/>
              <a:t>Reveal space complexity of user code (e.g., O(n), 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), …)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36393" y="436400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Linear growth of reduce-level objects in [G1,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37476" y="3513575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Memory usage patterns</a:t>
            </a:r>
          </a:p>
        </p:txBody>
      </p:sp>
    </p:spTree>
    <p:extLst>
      <p:ext uri="{BB962C8B-B14F-4D97-AF65-F5344CB8AC3E}">
        <p14:creationId xmlns:p14="http://schemas.microsoft.com/office/powerpoint/2010/main" val="94516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/>
              <a:t> (using linear/non-linear regression)</a:t>
            </a:r>
          </a:p>
          <a:p>
            <a:pPr lvl="2"/>
            <a:r>
              <a:rPr lang="en-US" altLang="zh-CN" dirty="0"/>
              <a:t>Reveal space complexity of user code (e.g., O(n), O(n</a:t>
            </a:r>
            <a:r>
              <a:rPr lang="en-US" altLang="zh-CN" baseline="30000" dirty="0"/>
              <a:t>2</a:t>
            </a:r>
            <a:r>
              <a:rPr lang="en-US" altLang="zh-CN" dirty="0"/>
              <a:t>), …)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Sharp growth </a:t>
            </a:r>
            <a:r>
              <a:rPr lang="en-US" altLang="zh-CN" dirty="0"/>
              <a:t>(using outlier detection)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93273" y="436400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Sharp growth of group-level objects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37476" y="3513575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Memory usage patterns</a:t>
            </a:r>
          </a:p>
        </p:txBody>
      </p:sp>
    </p:spTree>
    <p:extLst>
      <p:ext uri="{BB962C8B-B14F-4D97-AF65-F5344CB8AC3E}">
        <p14:creationId xmlns:p14="http://schemas.microsoft.com/office/powerpoint/2010/main" val="400467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Dataflow profiler </a:t>
            </a:r>
            <a:r>
              <a:rPr lang="en-US" altLang="zh-CN" sz="2000" dirty="0" smtClean="0"/>
              <a:t>(Reconstruct the dataflow)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using quantified dataflow model and dataflow counters</a:t>
            </a:r>
          </a:p>
          <a:p>
            <a:pPr lvl="1"/>
            <a:r>
              <a:rPr lang="en-US" altLang="zh-CN" dirty="0" smtClean="0"/>
              <a:t>Runtime data = </a:t>
            </a:r>
            <a:r>
              <a:rPr lang="en-US" altLang="zh-CN" i="1" dirty="0" smtClean="0"/>
              <a:t>f </a:t>
            </a:r>
            <a:r>
              <a:rPr lang="en-US" altLang="zh-CN" dirty="0" smtClean="0"/>
              <a:t>(upstream data, </a:t>
            </a:r>
            <a:r>
              <a:rPr lang="en-US" altLang="zh-CN" dirty="0" err="1" smtClean="0"/>
              <a:t>confs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User code </a:t>
            </a:r>
            <a:r>
              <a:rPr lang="en-US" altLang="zh-CN" dirty="0"/>
              <a:t>profiler </a:t>
            </a:r>
            <a:r>
              <a:rPr lang="en-US" altLang="zh-CN" sz="2000" dirty="0"/>
              <a:t>(Reconstruct </a:t>
            </a:r>
            <a:r>
              <a:rPr lang="en-US" altLang="zh-CN" sz="2000" dirty="0" smtClean="0"/>
              <a:t>memory usage of user code)</a:t>
            </a:r>
            <a:endParaRPr lang="en-US" altLang="zh-CN" dirty="0"/>
          </a:p>
          <a:p>
            <a:pPr lvl="1"/>
            <a:r>
              <a:rPr lang="en-US" altLang="zh-CN" dirty="0" smtClean="0"/>
              <a:t>Using lifecycle-aware monitoring strategy</a:t>
            </a:r>
          </a:p>
          <a:p>
            <a:pPr lvl="1"/>
            <a:r>
              <a:rPr lang="en-US" altLang="zh-CN" dirty="0" err="1" smtClean="0"/>
              <a:t>MemUsage</a:t>
            </a:r>
            <a:r>
              <a:rPr lang="en-US" altLang="zh-CN" dirty="0" smtClean="0"/>
              <a:t> =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 (input records in different ranges)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141615" y="4291895"/>
            <a:ext cx="240848" cy="28466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9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memory-consuming code snippets</a:t>
            </a:r>
          </a:p>
          <a:p>
            <a:r>
              <a:rPr lang="en-US" altLang="zh-CN" dirty="0" smtClean="0"/>
              <a:t>Identify root causes in </a:t>
            </a:r>
            <a:r>
              <a:rPr lang="en-US" altLang="zh-CN" dirty="0" smtClean="0">
                <a:solidFill>
                  <a:srgbClr val="393BAA"/>
                </a:solidFill>
              </a:rPr>
              <a:t>user code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393BAA"/>
                </a:solidFill>
              </a:rPr>
              <a:t>error-related data</a:t>
            </a:r>
          </a:p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the skewed data </a:t>
            </a:r>
            <a:r>
              <a:rPr lang="en-US" altLang="zh-CN" dirty="0" smtClean="0"/>
              <a:t>and </a:t>
            </a:r>
            <a:r>
              <a:rPr lang="en-US" altLang="zh-CN" dirty="0" smtClean="0">
                <a:solidFill>
                  <a:srgbClr val="393BAA"/>
                </a:solidFill>
              </a:rPr>
              <a:t>improper configurations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used for diagnosing memory problems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9" y="3515953"/>
            <a:ext cx="8848415" cy="16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identify memory-consuming code snippets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15" y="1424253"/>
            <a:ext cx="57531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124235"/>
            <a:ext cx="6934452" cy="2368351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7800" y="4948818"/>
            <a:ext cx="6934452" cy="240871"/>
          </a:xfrm>
          <a:prstGeom prst="rect">
            <a:avLst/>
          </a:prstGeom>
          <a:noFill/>
          <a:ln w="3810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85758" y="2780973"/>
            <a:ext cx="1466981" cy="2167845"/>
          </a:xfrm>
          <a:prstGeom prst="straightConnector1">
            <a:avLst/>
          </a:prstGeom>
          <a:ln w="28575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271" y="3141933"/>
            <a:ext cx="6943529" cy="361376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</p:spTree>
    <p:extLst>
      <p:ext uri="{BB962C8B-B14F-4D97-AF65-F5344CB8AC3E}">
        <p14:creationId xmlns:p14="http://schemas.microsoft.com/office/powerpoint/2010/main" val="182719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root causes in user code and error-related data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user code</a:t>
            </a: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17999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2042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1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72175"/>
              </p:ext>
            </p:extLst>
          </p:nvPr>
        </p:nvGraphicFramePr>
        <p:xfrm>
          <a:off x="284640" y="3466307"/>
          <a:ext cx="8495352" cy="3147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3251443"/>
                <a:gridCol w="2375634"/>
                <a:gridCol w="237563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configurations </a:t>
                      </a: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 reduce number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unbalanced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Unbalanced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partition function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in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has much more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Hotspot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key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The key design is bad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4 is matched 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is much larger than the other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None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Fixed buffer exists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map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fixed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Virtual buffer is full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combine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reduce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 virtual buffer</a:t>
                      </a: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mtClean="0"/>
              <a:t>Rules for dataflow</a:t>
            </a:r>
          </a:p>
          <a:p>
            <a:r>
              <a:rPr lang="en-US" altLang="zh-CN" smtClean="0"/>
              <a:t>Skew modeling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0" y="550743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point beyond an inner fence on either side is considered a mild outlier. A point beyond an outer fence is considered an extreme outlier.</a:t>
            </a:r>
          </a:p>
        </p:txBody>
      </p:sp>
    </p:spTree>
    <p:extLst>
      <p:ext uri="{BB962C8B-B14F-4D97-AF65-F5344CB8AC3E}">
        <p14:creationId xmlns:p14="http://schemas.microsoft.com/office/powerpoint/2010/main" val="130637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761581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Diagnosis results</a:t>
            </a:r>
          </a:p>
          <a:p>
            <a:r>
              <a:rPr lang="en-US" dirty="0" smtClean="0"/>
              <a:t>Overhead</a:t>
            </a:r>
          </a:p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3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diagnosis results &amp; overhead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761581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980192"/>
              </p:ext>
            </p:extLst>
          </p:nvPr>
        </p:nvGraphicFramePr>
        <p:xfrm>
          <a:off x="267767" y="2277334"/>
          <a:ext cx="8588864" cy="427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39"/>
                <a:gridCol w="1335610"/>
                <a:gridCol w="547377"/>
                <a:gridCol w="2452267"/>
                <a:gridCol w="777281"/>
                <a:gridCol w="2069100"/>
                <a:gridCol w="755390"/>
              </a:tblGrid>
              <a:tr h="96311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Phase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Job name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Rules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Identified causes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Root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causes?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Verification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(fixe methods)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Overhead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74935">
                <a:tc rowSpan="8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Map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NLPLemmatizer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4,8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, Large single record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Split </a:t>
                      </a:r>
                      <a:r>
                        <a:rPr lang="en-US" sz="105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05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into small records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135s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4"/>
                        </a:rPr>
                        <a:t>InMemWordCount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4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size,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121s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5"/>
                        </a:rPr>
                        <a:t>MapSideAggregation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95s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6"/>
                        </a:rPr>
                        <a:t>PigDistinctCount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3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82s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7"/>
                        </a:rPr>
                        <a:t>CDHJob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9-1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fixed framework buffer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map buffer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113s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8"/>
                        </a:rPr>
                        <a:t>MahoutBayes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(trained model)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87s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9"/>
                        </a:rPr>
                        <a:t>MahoutConvertText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(training</a:t>
                      </a:r>
                      <a:r>
                        <a:rPr lang="en-US" sz="105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data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91s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0"/>
                        </a:rPr>
                        <a:t>HashJoin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(the first table)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114s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rowSpan="5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Shuffle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1"/>
                        </a:rPr>
                        <a:t>ShuffleInMemory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Improper data partition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↑ partition number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110s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2"/>
                        </a:rPr>
                        <a:t>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2"/>
                        </a:rPr>
                        <a:t>-like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129s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13"/>
                        </a:rPr>
                        <a:t>PigJoin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123s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4"/>
                        </a:rPr>
                        <a:t>NestedDISTINCT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179s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5"/>
                        </a:rPr>
                        <a:t>PigOrderLimit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 Hot key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194s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rowSpan="7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Reduce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6"/>
                        </a:rPr>
                        <a:t>GraphPartitioner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(c)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205s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7"/>
                        </a:rPr>
                        <a:t>FindFrequentValues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138s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8"/>
                        </a:rPr>
                        <a:t>ReduceJoin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136s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9"/>
                        </a:rPr>
                        <a:t>PositionalIndexer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144s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0"/>
                        </a:rPr>
                        <a:t>BuildInvertedIndex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231s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1"/>
                        </a:rPr>
                        <a:t>CooccurMatrix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155s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2"/>
                        </a:rPr>
                        <a:t>JoinLargeGroups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Shrink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the &lt;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list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v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)&gt; group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187s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35584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Identify the root cause of 15 cases</a:t>
            </a:r>
          </a:p>
          <a:p>
            <a:r>
              <a:rPr lang="en-US" sz="2000" dirty="0" smtClean="0"/>
              <a:t>Identify the partial root causes of 5 cases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6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8"/>
            <a:ext cx="8229600" cy="23988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63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36" y="4139045"/>
            <a:ext cx="2446036" cy="2312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growth in [R</a:t>
            </a:r>
            <a:r>
              <a:rPr lang="en-US" sz="1400" dirty="0" smtClean="0"/>
              <a:t>1</a:t>
            </a:r>
            <a:r>
              <a:rPr lang="en-US" sz="1800" dirty="0" smtClean="0"/>
              <a:t>, R</a:t>
            </a:r>
            <a:r>
              <a:rPr lang="en-US" sz="1400" dirty="0" smtClean="0"/>
              <a:t>76</a:t>
            </a:r>
            <a:r>
              <a:rPr lang="en-US" sz="1800" dirty="0" smtClean="0"/>
              <a:t>) </a:t>
            </a:r>
            <a:r>
              <a:rPr lang="en-US" sz="1600" dirty="0" smtClean="0"/>
              <a:t>=&gt; No large accumulated results in </a:t>
            </a:r>
            <a:r>
              <a:rPr lang="en-US" sz="1600" i="1" dirty="0" err="1" smtClean="0"/>
              <a:t>slem</a:t>
            </a:r>
            <a:endParaRPr lang="en-US" sz="1600" i="1" dirty="0" smtClean="0"/>
          </a:p>
          <a:p>
            <a:pPr lvl="1"/>
            <a:r>
              <a:rPr lang="en-US" sz="1800" dirty="0" smtClean="0"/>
              <a:t>Sharp growth at R</a:t>
            </a:r>
            <a:r>
              <a:rPr lang="en-US" sz="1400" dirty="0" smtClean="0"/>
              <a:t>76 =</a:t>
            </a:r>
            <a:r>
              <a:rPr lang="en-US" sz="1600" dirty="0" smtClean="0"/>
              <a:t>&gt; Large intermediate results in </a:t>
            </a:r>
            <a:r>
              <a:rPr lang="en-US" sz="1600" i="1" dirty="0" smtClean="0"/>
              <a:t>lemmatize</a:t>
            </a:r>
            <a:r>
              <a:rPr lang="en-US" sz="1600" dirty="0" smtClean="0"/>
              <a:t>() (Rule 4)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sz="1800" i="1" dirty="0"/>
              <a:t>l</a:t>
            </a:r>
            <a:r>
              <a:rPr lang="en-US" sz="1800" i="1" dirty="0" smtClean="0"/>
              <a:t>emmatize</a:t>
            </a:r>
            <a:r>
              <a:rPr lang="en-US" sz="1800" dirty="0" smtClean="0"/>
              <a:t>() allocates large temporary data structures</a:t>
            </a:r>
          </a:p>
          <a:p>
            <a:pPr lvl="2"/>
            <a:r>
              <a:rPr lang="en-US" sz="1600" dirty="0" smtClean="0"/>
              <a:t>5 times larger than the </a:t>
            </a:r>
            <a:r>
              <a:rPr lang="en-US" sz="1600" i="1" dirty="0" smtClean="0"/>
              <a:t>line</a:t>
            </a:r>
            <a:endParaRPr lang="en-US" sz="1600" i="1" dirty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21467" y="6174054"/>
            <a:ext cx="45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 smtClean="0">
                <a:latin typeface="Arial"/>
                <a:cs typeface="Arial"/>
              </a:rPr>
              <a:t>76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12011" y="6182081"/>
            <a:ext cx="370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000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2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Do not know the code semantics of </a:t>
            </a:r>
            <a:r>
              <a:rPr lang="en-US" sz="1800" i="1" dirty="0" smtClean="0"/>
              <a:t>plus</a:t>
            </a:r>
            <a:r>
              <a:rPr lang="en-US" sz="1800" dirty="0" smtClean="0"/>
              <a:t>()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continuous growth in [G</a:t>
            </a:r>
            <a:r>
              <a:rPr lang="en-US" sz="1400" dirty="0" smtClean="0"/>
              <a:t>1</a:t>
            </a:r>
            <a:r>
              <a:rPr lang="en-US" sz="1800" dirty="0" smtClean="0"/>
              <a:t>, G</a:t>
            </a:r>
            <a:r>
              <a:rPr lang="en-US" sz="1400" dirty="0" smtClean="0"/>
              <a:t>16</a:t>
            </a:r>
            <a:r>
              <a:rPr lang="en-US" sz="1800" dirty="0" smtClean="0"/>
              <a:t>)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 smtClean="0"/>
              <a:t>Linear growth in </a:t>
            </a:r>
            <a:r>
              <a:rPr lang="en-US" altLang="zh-CN" sz="1800" dirty="0" smtClean="0"/>
              <a:t>G</a:t>
            </a:r>
            <a:r>
              <a:rPr lang="en-US" altLang="zh-CN" sz="1400" dirty="0"/>
              <a:t>1</a:t>
            </a:r>
            <a:r>
              <a:rPr lang="en-US" sz="1400" dirty="0" smtClean="0"/>
              <a:t>6 =</a:t>
            </a:r>
            <a:r>
              <a:rPr lang="en-US" sz="1600" dirty="0" smtClean="0"/>
              <a:t>&gt; Large </a:t>
            </a:r>
            <a:r>
              <a:rPr lang="en-US" altLang="zh-CN" sz="1600" dirty="0" smtClean="0"/>
              <a:t>group-level accumulated</a:t>
            </a:r>
            <a:r>
              <a:rPr lang="en-US" sz="1600" dirty="0" smtClean="0"/>
              <a:t> results in </a:t>
            </a:r>
            <a:r>
              <a:rPr lang="en-US" sz="1600" i="1" dirty="0" err="1" smtClean="0"/>
              <a:t>wordMap</a:t>
            </a:r>
            <a:endParaRPr lang="en-US" sz="1600" dirty="0" smtClean="0"/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err="1" smtClean="0"/>
              <a:t>wordMap</a:t>
            </a:r>
            <a:r>
              <a:rPr lang="en-US" altLang="zh-CN" sz="1800" dirty="0" smtClean="0"/>
              <a:t>() accumulated too many words in group-level buffer </a:t>
            </a:r>
            <a:r>
              <a:rPr lang="en-US" altLang="zh-CN" sz="1800" i="1" dirty="0" err="1" smtClean="0"/>
              <a:t>wordMap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520088"/>
            <a:ext cx="5599571" cy="1938992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 1 </a:t>
            </a:r>
            <a:r>
              <a:rPr lang="en-US" sz="1200" b="1" dirty="0">
                <a:latin typeface="Courier"/>
                <a:cs typeface="Courier"/>
              </a:rPr>
              <a:t>public class Reducer </a:t>
            </a:r>
            <a:r>
              <a:rPr lang="en-US" sz="1200" dirty="0">
                <a:latin typeface="Courier"/>
                <a:cs typeface="Courier"/>
              </a:rPr>
              <a:t>{ </a:t>
            </a:r>
          </a:p>
          <a:p>
            <a:r>
              <a:rPr lang="en-US" sz="1200" dirty="0">
                <a:latin typeface="Courier"/>
                <a:cs typeface="Courier"/>
              </a:rPr>
              <a:t> 2   </a:t>
            </a:r>
            <a:r>
              <a:rPr lang="en-US" sz="1200" dirty="0" smtClean="0">
                <a:latin typeface="Courier"/>
                <a:cs typeface="Courier"/>
              </a:rPr>
              <a:t>void </a:t>
            </a:r>
            <a:r>
              <a:rPr lang="en-US" sz="1200" b="1" dirty="0"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(Text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values) {</a:t>
            </a:r>
          </a:p>
          <a:p>
            <a:r>
              <a:rPr lang="en-US" sz="1200" dirty="0">
                <a:latin typeface="Courier"/>
                <a:cs typeface="Courier"/>
              </a:rPr>
              <a:t> 3     Iterator&lt;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</a:t>
            </a:r>
            <a:r>
              <a:rPr lang="en-US" sz="1200" dirty="0" err="1">
                <a:latin typeface="Courier"/>
                <a:cs typeface="Courier"/>
              </a:rPr>
              <a:t>iter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values.iterator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 4    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(); </a:t>
            </a:r>
          </a:p>
          <a:p>
            <a:r>
              <a:rPr lang="en-US" sz="1200" dirty="0">
                <a:latin typeface="Courier"/>
                <a:cs typeface="Courier"/>
              </a:rPr>
              <a:t> 5     </a:t>
            </a:r>
            <a:r>
              <a:rPr lang="en-US" sz="1200" b="1" dirty="0">
                <a:latin typeface="Courier"/>
                <a:cs typeface="Courier"/>
              </a:rPr>
              <a:t>while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dirty="0" err="1">
                <a:latin typeface="Courier"/>
                <a:cs typeface="Courier"/>
              </a:rPr>
              <a:t>iter.hasNext</a:t>
            </a:r>
            <a:r>
              <a:rPr lang="en-US" sz="1200" dirty="0">
                <a:latin typeface="Courier"/>
                <a:cs typeface="Courier"/>
              </a:rPr>
              <a:t>()) { // for(V value: values)</a:t>
            </a:r>
          </a:p>
          <a:p>
            <a:r>
              <a:rPr lang="en-US" sz="1200" dirty="0">
                <a:latin typeface="Courier"/>
                <a:cs typeface="Courier"/>
              </a:rPr>
              <a:t> 6      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b="1" dirty="0" err="1">
                <a:latin typeface="Courier"/>
                <a:cs typeface="Courier"/>
              </a:rPr>
              <a:t>plus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iter.next</a:t>
            </a:r>
            <a:r>
              <a:rPr lang="en-US" sz="1200" dirty="0">
                <a:latin typeface="Courier"/>
                <a:cs typeface="Courier"/>
              </a:rPr>
              <a:t>()); =&gt; </a:t>
            </a:r>
            <a:r>
              <a:rPr lang="en-US" sz="1200" dirty="0" err="1">
                <a:latin typeface="Courier"/>
                <a:cs typeface="Courier"/>
              </a:rPr>
              <a:t>wordMap:OHMap</a:t>
            </a:r>
            <a:r>
              <a:rPr lang="en-US" sz="1200" dirty="0">
                <a:latin typeface="Courier"/>
                <a:cs typeface="Courier"/>
              </a:rPr>
              <a:t>(372MB)</a:t>
            </a:r>
          </a:p>
          <a:p>
            <a:r>
              <a:rPr lang="en-US" sz="1200" dirty="0">
                <a:latin typeface="Courier"/>
                <a:cs typeface="Courier"/>
              </a:rPr>
              <a:t> 7     }</a:t>
            </a:r>
          </a:p>
          <a:p>
            <a:r>
              <a:rPr lang="en-US" sz="1200" dirty="0">
                <a:latin typeface="Courier"/>
                <a:cs typeface="Courier"/>
              </a:rPr>
              <a:t> 8     emit(key, </a:t>
            </a:r>
            <a:r>
              <a:rPr lang="en-US" sz="1200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); </a:t>
            </a:r>
          </a:p>
          <a:p>
            <a:r>
              <a:rPr lang="en-US" sz="1200" dirty="0">
                <a:latin typeface="Courier"/>
                <a:cs typeface="Courier"/>
              </a:rPr>
              <a:t> 9   }</a:t>
            </a:r>
          </a:p>
          <a:p>
            <a:r>
              <a:rPr lang="en-US" sz="1200" dirty="0">
                <a:latin typeface="Courier"/>
                <a:cs typeface="Courier"/>
              </a:rPr>
              <a:t>10 } </a:t>
            </a:r>
            <a:endParaRPr lang="zh-CN" altLang="en-US" sz="12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1260" y="6182081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/>
                <a:cs typeface="Arial"/>
              </a:rPr>
              <a:t>CooccurMatrix</a:t>
            </a:r>
            <a:r>
              <a:rPr lang="en-US" sz="1200" i="1" dirty="0"/>
              <a:t>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7" y="4128608"/>
            <a:ext cx="5643993" cy="27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No explicit user code (i.e., map(), reduce(), combine())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Continuous growth in G</a:t>
            </a:r>
            <a:r>
              <a:rPr lang="en-US" sz="1400" dirty="0" smtClean="0"/>
              <a:t>8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/>
              <a:t>G</a:t>
            </a:r>
            <a:r>
              <a:rPr lang="en-US" sz="1400" dirty="0"/>
              <a:t>8 </a:t>
            </a:r>
            <a:r>
              <a:rPr lang="en-US" sz="1800" dirty="0"/>
              <a:t>has much more </a:t>
            </a:r>
            <a:r>
              <a:rPr lang="en-US" sz="1800" dirty="0" smtClean="0"/>
              <a:t>records </a:t>
            </a:r>
            <a:r>
              <a:rPr lang="en-US" sz="1400" dirty="0" smtClean="0"/>
              <a:t>=</a:t>
            </a:r>
            <a:r>
              <a:rPr lang="en-US" sz="1600" dirty="0" smtClean="0"/>
              <a:t>&gt; hot key (</a:t>
            </a:r>
            <a:r>
              <a:rPr lang="en-US" sz="1600" dirty="0" err="1" smtClean="0"/>
              <a:t>pagerank</a:t>
            </a:r>
            <a:r>
              <a:rPr lang="en-US" sz="1600" dirty="0" smtClean="0"/>
              <a:t> 3 has too many distinct </a:t>
            </a:r>
            <a:r>
              <a:rPr lang="en-US" sz="1600" dirty="0" err="1" smtClean="0"/>
              <a:t>urls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Pig.data.InternalDistinctBag</a:t>
            </a:r>
            <a:r>
              <a:rPr lang="en-US" sz="1600" dirty="0" smtClean="0"/>
              <a:t>, </a:t>
            </a:r>
            <a:r>
              <a:rPr lang="en-US" sz="1600" dirty="0" err="1" smtClean="0"/>
              <a:t>PigCombine.procesOnePackageOutput</a:t>
            </a:r>
            <a:r>
              <a:rPr lang="en-US" sz="1600" dirty="0" smtClean="0"/>
              <a:t>()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smtClean="0"/>
              <a:t>DISTINCT </a:t>
            </a:r>
            <a:r>
              <a:rPr lang="en-US" altLang="zh-CN" sz="1800" dirty="0"/>
              <a:t>operator allocates a data structure to accumulate all the input records to sort and </a:t>
            </a:r>
            <a:r>
              <a:rPr lang="en-US" altLang="zh-CN" sz="1800" dirty="0" err="1"/>
              <a:t>deduplicate</a:t>
            </a:r>
            <a:r>
              <a:rPr lang="en-US" altLang="zh-CN" sz="1800" dirty="0"/>
              <a:t> them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955" y="5090149"/>
            <a:ext cx="5607811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LOAD</a:t>
            </a:r>
            <a:r>
              <a:rPr lang="en-US" sz="1200" dirty="0">
                <a:latin typeface="Courier"/>
                <a:cs typeface="Courier"/>
              </a:rPr>
              <a:t> “</a:t>
            </a:r>
            <a:r>
              <a:rPr lang="en-US" sz="1200" i="1" dirty="0" err="1">
                <a:latin typeface="Courier"/>
                <a:cs typeface="Courier"/>
              </a:rPr>
              <a:t>tableA</a:t>
            </a:r>
            <a:r>
              <a:rPr lang="en-US" sz="1200" i="1" dirty="0">
                <a:latin typeface="Courier"/>
                <a:cs typeface="Courier"/>
              </a:rPr>
              <a:t>”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as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pageurl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BY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FOREACH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</a:t>
            </a:r>
            <a:r>
              <a:rPr lang="en-US" sz="1200" i="1" dirty="0" smtClean="0">
                <a:latin typeface="Courier"/>
                <a:cs typeface="Courier"/>
              </a:rPr>
              <a:t>     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DISTINCT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 err="1">
                <a:latin typeface="Courier"/>
                <a:cs typeface="Courier"/>
              </a:rPr>
              <a:t>.pageurl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     </a:t>
            </a:r>
            <a:r>
              <a:rPr lang="en-US" sz="1200" b="1" dirty="0">
                <a:latin typeface="Courier"/>
                <a:cs typeface="Courier"/>
              </a:rPr>
              <a:t>GENERATE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>
                <a:latin typeface="Courier"/>
                <a:cs typeface="Courier"/>
              </a:rPr>
              <a:t>COUNT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), </a:t>
            </a:r>
            <a:r>
              <a:rPr lang="en-US" sz="1200" b="1" dirty="0">
                <a:latin typeface="Courier"/>
                <a:cs typeface="Courier"/>
              </a:rPr>
              <a:t>SUM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};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STOR</a:t>
            </a:r>
            <a:r>
              <a:rPr lang="en-US" sz="1200" b="1" i="1" dirty="0">
                <a:latin typeface="Courier"/>
                <a:cs typeface="Courier"/>
              </a:rPr>
              <a:t>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into</a:t>
            </a:r>
            <a:r>
              <a:rPr lang="en-US" sz="1200" i="1" dirty="0">
                <a:latin typeface="Courier"/>
                <a:cs typeface="Courier"/>
              </a:rPr>
              <a:t> "/output/</a:t>
            </a:r>
            <a:r>
              <a:rPr lang="en-US" sz="1200" i="1" dirty="0" err="1" smtClean="0">
                <a:latin typeface="Courier"/>
                <a:cs typeface="Courier"/>
              </a:rPr>
              <a:t>newTable</a:t>
            </a:r>
            <a:r>
              <a:rPr lang="en-US" sz="1200" i="1" dirty="0" smtClean="0">
                <a:latin typeface="Courier"/>
                <a:cs typeface="Courier"/>
              </a:rPr>
              <a:t>”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8622" y="6197036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21" y="4641252"/>
            <a:ext cx="2403417" cy="2302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940710" y="16579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3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Limitation and discussion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identify the code semantics</a:t>
            </a:r>
          </a:p>
          <a:p>
            <a:r>
              <a:rPr lang="en-US" dirty="0" smtClean="0"/>
              <a:t>Used for Spark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Insights</a:t>
            </a:r>
          </a:p>
          <a:p>
            <a:r>
              <a:rPr lang="en-US" dirty="0" smtClean="0"/>
              <a:t>Pig-operator tree</a:t>
            </a:r>
          </a:p>
          <a:p>
            <a:r>
              <a:rPr lang="en-US" dirty="0" smtClean="0"/>
              <a:t>Program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5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Conclusions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usage profiling</a:t>
            </a:r>
          </a:p>
          <a:p>
            <a:pPr lvl="1"/>
            <a:r>
              <a:rPr lang="en-US" sz="1800" dirty="0" smtClean="0"/>
              <a:t>Figure out the correlation between memory usage and static </a:t>
            </a:r>
            <a:r>
              <a:rPr lang="en-US" sz="1800" dirty="0" err="1" smtClean="0"/>
              <a:t>infos</a:t>
            </a:r>
            <a:endParaRPr lang="en-US" sz="1800" dirty="0" smtClean="0"/>
          </a:p>
          <a:p>
            <a:r>
              <a:rPr lang="en-US" dirty="0" smtClean="0"/>
              <a:t>Memory problems diagnosis</a:t>
            </a:r>
          </a:p>
          <a:p>
            <a:pPr lvl="1"/>
            <a:r>
              <a:rPr lang="en-US" sz="1800" dirty="0" smtClean="0"/>
              <a:t>Rules to identify the root causes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for </a:t>
            </a:r>
            <a:r>
              <a:rPr lang="en-US" dirty="0" smtClean="0"/>
              <a:t>Spark (thread</a:t>
            </a:r>
            <a:r>
              <a:rPr lang="en-US" smtClean="0"/>
              <a:t>, pipeline)</a:t>
            </a:r>
            <a:endParaRPr lang="en-US" dirty="0" smtClean="0"/>
          </a:p>
          <a:p>
            <a:r>
              <a:rPr lang="en-US" dirty="0" smtClean="0"/>
              <a:t>Insights</a:t>
            </a:r>
          </a:p>
          <a:p>
            <a:r>
              <a:rPr lang="en-US" dirty="0" smtClean="0"/>
              <a:t>Pig-operator tree</a:t>
            </a:r>
          </a:p>
          <a:p>
            <a:r>
              <a:rPr lang="en-US" dirty="0" smtClean="0"/>
              <a:t>Program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5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study on OOM cause patterns and fix patterns</a:t>
            </a:r>
          </a:p>
          <a:p>
            <a:r>
              <a:rPr lang="en-US" altLang="zh-CN" dirty="0" smtClean="0"/>
              <a:t>Design </a:t>
            </a:r>
            <a:r>
              <a:rPr lang="en-US" altLang="zh-CN" dirty="0"/>
              <a:t>m</a:t>
            </a:r>
            <a:r>
              <a:rPr lang="en-US" altLang="zh-CN" dirty="0" smtClean="0"/>
              <a:t>emory profiler for diagnosing memory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OOM”,</a:t>
            </a:r>
          </a:p>
          <a:p>
            <a:r>
              <a:rPr lang="en-US" sz="1600" b="1" dirty="0" smtClean="0">
                <a:latin typeface="Arial"/>
                <a:cs typeface="Arial"/>
              </a:rPr>
              <a:t>“Spark heap error”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809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</a:t>
            </a:r>
            <a:r>
              <a:rPr lang="en-US" sz="1600" b="1" dirty="0" smtClean="0">
                <a:latin typeface="Arial"/>
                <a:cs typeface="Arial"/>
              </a:rPr>
              <a:t>is an OOM error, and occurs </a:t>
            </a:r>
            <a:r>
              <a:rPr lang="en-US" sz="1600" b="1" dirty="0">
                <a:latin typeface="Arial"/>
                <a:cs typeface="Arial"/>
              </a:rPr>
              <a:t>in the </a:t>
            </a:r>
            <a:r>
              <a:rPr lang="en-US" sz="1600" b="1" dirty="0" smtClean="0">
                <a:latin typeface="Arial"/>
                <a:cs typeface="Arial"/>
              </a:rPr>
              <a:t>applications not the service 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618358"/>
            <a:ext cx="4631700" cy="388361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8" y="3196318"/>
            <a:ext cx="4619189" cy="304392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4003203" y="3500710"/>
            <a:ext cx="6254" cy="111764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44882" y="3757900"/>
            <a:ext cx="2910347" cy="584776"/>
          </a:xfrm>
          <a:prstGeom prst="rect">
            <a:avLst/>
          </a:prstGeom>
          <a:solidFill>
            <a:srgbClr val="C0504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13 errors are also caused by hot key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250991"/>
            <a:ext cx="4631700" cy="388361"/>
          </a:xfrm>
          <a:prstGeom prst="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7" y="3500710"/>
            <a:ext cx="4606860" cy="419908"/>
          </a:xfrm>
          <a:prstGeom prst="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3997037" y="3920618"/>
            <a:ext cx="12420" cy="330373"/>
          </a:xfrm>
          <a:prstGeom prst="straightConnector1">
            <a:avLst/>
          </a:prstGeom>
          <a:ln w="38100" cmpd="sng"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14960" y="2835667"/>
            <a:ext cx="2910347" cy="584776"/>
          </a:xfrm>
          <a:prstGeom prst="rect">
            <a:avLst/>
          </a:prstGeom>
          <a:solidFill>
            <a:srgbClr val="C0504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3 errors are also caused by large single &lt;k, v&gt; record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 </a:t>
            </a:r>
            <a:r>
              <a:rPr lang="en-US" sz="2800" dirty="0" smtClean="0"/>
              <a:t>– large stored data</a:t>
            </a:r>
            <a:endParaRPr lang="en-US" sz="1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 </a:t>
            </a:r>
            <a:r>
              <a:rPr lang="en-US" sz="2800" dirty="0" smtClean="0"/>
              <a:t>– </a:t>
            </a:r>
            <a:r>
              <a:rPr lang="en-US" sz="2800" dirty="0"/>
              <a:t>large stored data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i="1" dirty="0" smtClean="0">
                <a:latin typeface="Arial"/>
                <a:cs typeface="Arial"/>
              </a:rPr>
              <a:t>Why does the large buffer </a:t>
            </a:r>
            <a:r>
              <a:rPr lang="en-US" altLang="zh-CN" i="1" dirty="0" smtClean="0"/>
              <a:t>lead to the OOM error?</a:t>
            </a:r>
            <a:endParaRPr lang="en-US" altLang="zh-CN" i="1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Large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e.g., 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 </a:t>
            </a:r>
            <a:r>
              <a:rPr lang="en-US" sz="2800" dirty="0" smtClean="0"/>
              <a:t>– </a:t>
            </a:r>
            <a:r>
              <a:rPr lang="en-US" sz="2800" dirty="0"/>
              <a:t>large stored data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881629"/>
            <a:ext cx="914333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First job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878538"/>
            <a:ext cx="1211389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Second job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9472" y="5821764"/>
            <a:ext cx="2845649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Large data cached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634980" y="16696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 </a:t>
            </a:r>
            <a:r>
              <a:rPr lang="en-US" sz="2800" dirty="0" smtClean="0"/>
              <a:t>– dataflow 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 </a:t>
            </a:r>
            <a:r>
              <a:rPr lang="en-US" sz="2800" dirty="0" smtClean="0"/>
              <a:t>– dataflow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Explosion 1 14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6" y="5615206"/>
            <a:ext cx="4925385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large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3290" y="33158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5" y="5615206"/>
            <a:ext cx="492480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large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Why aggregating large records can lead to OOM errors?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d</a:t>
            </a:r>
            <a:r>
              <a:rPr lang="en-US" sz="2800" dirty="0" smtClean="0"/>
              <a:t>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 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 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</a:t>
            </a:r>
            <a:r>
              <a:rPr lang="en-US" dirty="0" smtClean="0"/>
              <a:t> </a:t>
            </a:r>
            <a:r>
              <a:rPr lang="en-US" sz="2800" dirty="0" smtClean="0"/>
              <a:t>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computing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building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framework: </a:t>
            </a:r>
            <a:r>
              <a:rPr lang="en-US" dirty="0" smtClean="0"/>
              <a:t>distributed dataflow</a:t>
            </a:r>
          </a:p>
          <a:p>
            <a:pPr marL="742950" lvl="2" indent="-342900"/>
            <a:r>
              <a:rPr lang="en-US" sz="2000" dirty="0" smtClean="0"/>
              <a:t>Features</a:t>
            </a:r>
            <a:r>
              <a:rPr lang="en-US" sz="2000" dirty="0"/>
              <a:t>: </a:t>
            </a:r>
            <a:r>
              <a:rPr lang="en-US" sz="2000" dirty="0" smtClean="0"/>
              <a:t>Partition – aggregation, map stage – reduce stage</a:t>
            </a:r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97020" y="3778825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Reduce stage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1908" y="3821433"/>
            <a:ext cx="2769274" cy="2116485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21269" y="4251624"/>
            <a:ext cx="2908413" cy="161574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23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 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35766"/>
              </p:ext>
            </p:extLst>
          </p:nvPr>
        </p:nvGraphicFramePr>
        <p:xfrm>
          <a:off x="6141820" y="4832977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41820" y="4860399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4999088"/>
            <a:ext cx="908955" cy="33023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628078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Explosion 1 19"/>
          <p:cNvSpPr/>
          <p:nvPr/>
        </p:nvSpPr>
        <p:spPr>
          <a:xfrm>
            <a:off x="2515659" y="3620006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1" name="Explosion 1 20"/>
          <p:cNvSpPr/>
          <p:nvPr/>
        </p:nvSpPr>
        <p:spPr>
          <a:xfrm>
            <a:off x="5647804" y="321739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  <p:bldP spid="2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8512"/>
          </a:xfrm>
          <a:prstGeom prst="rect">
            <a:avLst/>
          </a:prstGeom>
          <a:solidFill>
            <a:srgbClr val="800000"/>
          </a:solidFill>
        </p:spPr>
        <p:txBody>
          <a:bodyPr wrap="square" tIns="93600" bIns="0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Implication: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12463" y="4763989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649404" y="4538685"/>
            <a:ext cx="359879" cy="9641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08536" y="4763989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40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Data cached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0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framework: </a:t>
            </a:r>
            <a:r>
              <a:rPr lang="en-US" dirty="0" smtClean="0"/>
              <a:t>distributed dataflow</a:t>
            </a:r>
          </a:p>
          <a:p>
            <a:pPr marL="742950" lvl="2" indent="-342900"/>
            <a:r>
              <a:rPr lang="en-US" sz="2000" dirty="0"/>
              <a:t>Features: Partition – aggregation, map stage – reduce stage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91384" y="4620993"/>
            <a:ext cx="1084299" cy="88655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91384" y="4620993"/>
            <a:ext cx="0" cy="88655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0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Approach: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&lt;(k, 1/2), v&gt;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373419" y="4733300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55548" y="4692931"/>
            <a:ext cx="135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203504" y="4533514"/>
            <a:ext cx="1483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Sort(B</a:t>
            </a:r>
            <a:r>
              <a:rPr lang="en-US" dirty="0" smtClean="0">
                <a:latin typeface="Arial"/>
                <a:cs typeface="Arial"/>
              </a:rPr>
              <a:t>) in each group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319281" y="2483525"/>
            <a:ext cx="1339166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Partition(A)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462753" y="3863422"/>
            <a:ext cx="620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Array</a:t>
            </a:r>
          </a:p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08874" y="2260701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8874" y="4931594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2911" y="3628782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Reduce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12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11368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796603"/>
            <a:ext cx="369542" cy="3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796603"/>
            <a:ext cx="320608" cy="436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3790678"/>
            <a:ext cx="183746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Output (</a:t>
            </a:r>
            <a:r>
              <a:rPr lang="en-US" sz="1600" b="1" dirty="0" err="1">
                <a:solidFill>
                  <a:schemeClr val="tx1"/>
                </a:solidFill>
                <a:latin typeface="Arial"/>
                <a:cs typeface="Arial"/>
              </a:rPr>
              <a:t>k.first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 animBg="1"/>
      <p:bldP spid="1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587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587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2210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993651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97713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Large 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557173" y="3835842"/>
            <a:ext cx="1920944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merge(); }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78117" y="3989731"/>
            <a:ext cx="1360116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20151" y="4659774"/>
            <a:ext cx="2323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Related work: Fang 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L, Nguyen K, Xu G, et al. Interruptible tasks: Treating memory pressure as interrupts for highly scalable data-parallel 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programs,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1"/>
      <p:bldP spid="82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200"/>
            <a:ext cx="5258438" cy="32981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6" name="Rectangle 25"/>
          <p:cNvSpPr/>
          <p:nvPr/>
        </p:nvSpPr>
        <p:spPr>
          <a:xfrm>
            <a:off x="5974080" y="4014296"/>
            <a:ext cx="2804652" cy="1600438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Expected features</a:t>
            </a:r>
            <a:r>
              <a:rPr lang="zh-CN" altLang="en-US" sz="1400" dirty="0" smtClean="0">
                <a:solidFill>
                  <a:srgbClr val="FFFFFF"/>
                </a:solidFill>
                <a:latin typeface="Arial"/>
                <a:cs typeface="Arial"/>
              </a:rPr>
              <a:t>：</a:t>
            </a:r>
            <a:endParaRPr lang="en-US" altLang="zh-CN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With c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33147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[1]</a:t>
            </a:r>
            <a:r>
              <a:rPr lang="en-US" altLang="zh-CN" sz="1800" dirty="0" smtClean="0">
                <a:solidFill>
                  <a:srgbClr val="393BAA"/>
                </a:solidFill>
              </a:rPr>
              <a:t>, TPIE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</a:t>
            </a:r>
            <a:r>
              <a:rPr lang="en-US" sz="1800" baseline="30000" dirty="0" smtClean="0"/>
              <a:t>[3]</a:t>
            </a:r>
          </a:p>
          <a:p>
            <a:pPr lvl="2"/>
            <a:r>
              <a:rPr lang="en-US" sz="1600" dirty="0" smtClean="0"/>
              <a:t>lower levels of the tree </a:t>
            </a:r>
            <a:r>
              <a:rPr lang="en-US" altLang="zh-CN" sz="1600" dirty="0" smtClean="0"/>
              <a:t>stored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stored 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“STXXL: Standard Template Library for Extra Large Data Sets.” http://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/>
              </a:rPr>
              <a:t>stxxl.sourceforge.net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[2] “TPIE </a:t>
            </a:r>
            <a:r>
              <a:rPr lang="en-US" sz="1200" dirty="0">
                <a:latin typeface="Arial"/>
                <a:cs typeface="Arial"/>
              </a:rPr>
              <a:t>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study – 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It </a:t>
            </a:r>
            <a:r>
              <a:rPr lang="en-US" altLang="zh-CN" sz="2400" dirty="0">
                <a:solidFill>
                  <a:srgbClr val="393BAA"/>
                </a:solidFill>
              </a:rPr>
              <a:t>is </a:t>
            </a:r>
            <a:r>
              <a:rPr lang="en-US" altLang="zh-CN" sz="2400" dirty="0" smtClean="0">
                <a:solidFill>
                  <a:srgbClr val="393BAA"/>
                </a:solidFill>
              </a:rPr>
              <a:t>challenging to design a diagnostic tool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 smtClean="0"/>
              <a:t>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(static &lt;data, configurations, user code&gt;)</a:t>
            </a:r>
          </a:p>
          <a:p>
            <a:pPr lvl="1"/>
            <a:r>
              <a:rPr lang="en-US" sz="1800" dirty="0" smtClean="0"/>
              <a:t>Black</a:t>
            </a:r>
            <a:r>
              <a:rPr lang="en-US" sz="1800" dirty="0"/>
              <a:t>-box user </a:t>
            </a:r>
            <a:r>
              <a:rPr lang="en-US" sz="1800" dirty="0" smtClean="0"/>
              <a:t>code</a:t>
            </a:r>
          </a:p>
          <a:p>
            <a:pPr lvl="2"/>
            <a:r>
              <a:rPr lang="en-US" sz="1600" dirty="0" smtClean="0"/>
              <a:t>User code is written arbitrarily</a:t>
            </a:r>
            <a:r>
              <a:rPr lang="en-US" sz="1600" dirty="0"/>
              <a:t>,</a:t>
            </a:r>
            <a:r>
              <a:rPr lang="en-US" sz="1600" dirty="0" smtClean="0"/>
              <a:t> or generated by high-level languages</a:t>
            </a:r>
          </a:p>
          <a:p>
            <a:pPr lvl="2"/>
            <a:endParaRPr lang="en-US" dirty="0">
              <a:solidFill>
                <a:srgbClr val="393BAA"/>
              </a:solidFill>
            </a:endParaRPr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persisted in 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baseline="30000" dirty="0" smtClean="0"/>
              <a:t>[1]</a:t>
            </a:r>
            <a:r>
              <a:rPr lang="en-US" dirty="0" smtClean="0"/>
              <a:t>, Eclipse MAT</a:t>
            </a:r>
            <a:r>
              <a:rPr lang="en-US" baseline="30000" dirty="0" smtClean="0"/>
              <a:t>[2]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</a:t>
            </a:r>
            <a:r>
              <a:rPr lang="en-US" i="1" dirty="0" smtClean="0"/>
              <a:t>unnecessarily</a:t>
            </a:r>
            <a:r>
              <a:rPr lang="en-US" dirty="0" smtClean="0"/>
              <a:t> persisted in memory</a:t>
            </a:r>
          </a:p>
          <a:p>
            <a:pPr lvl="2"/>
            <a:r>
              <a:rPr lang="en-US" dirty="0" smtClean="0"/>
              <a:t>Memory leak detectors (e.g., Cork</a:t>
            </a:r>
            <a:r>
              <a:rPr lang="en-US" baseline="30000" dirty="0" smtClean="0"/>
              <a:t>[3]</a:t>
            </a:r>
            <a:r>
              <a:rPr lang="en-US" dirty="0" smtClean="0"/>
              <a:t>, Container profiling</a:t>
            </a:r>
            <a:r>
              <a:rPr lang="en-US" baseline="30000" dirty="0" smtClean="0"/>
              <a:t>[4]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 smtClean="0"/>
              <a:t>Cannot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where</a:t>
            </a:r>
            <a:r>
              <a:rPr lang="en-US" dirty="0" smtClean="0"/>
              <a:t> the objects come from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why</a:t>
            </a:r>
            <a:r>
              <a:rPr lang="en-US" dirty="0" smtClean="0"/>
              <a:t> the objects 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2113" y="5518418"/>
            <a:ext cx="8801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[1] </a:t>
            </a:r>
            <a:r>
              <a:rPr lang="en-US" sz="1200" b="1" dirty="0" smtClean="0">
                <a:latin typeface="Arial"/>
                <a:cs typeface="Arial"/>
              </a:rPr>
              <a:t>Java Profiler. </a:t>
            </a:r>
            <a:r>
              <a:rPr lang="en-US" sz="1200" dirty="0" smtClean="0">
                <a:latin typeface="Arial"/>
                <a:cs typeface="Arial"/>
              </a:rPr>
              <a:t>https</a:t>
            </a:r>
            <a:r>
              <a:rPr lang="en-US" sz="1200" dirty="0">
                <a:latin typeface="Arial"/>
                <a:cs typeface="Arial"/>
              </a:rPr>
              <a:t>://www.ej-technologies.com/products/jprofiler/overview.html</a:t>
            </a:r>
          </a:p>
          <a:p>
            <a:r>
              <a:rPr lang="en-US" sz="1200" dirty="0" smtClean="0">
                <a:latin typeface="Arial"/>
                <a:cs typeface="Arial"/>
              </a:rPr>
              <a:t>[2] </a:t>
            </a:r>
            <a:r>
              <a:rPr lang="en-US" sz="1200" b="1" dirty="0" smtClean="0">
                <a:latin typeface="Arial"/>
                <a:cs typeface="Arial"/>
              </a:rPr>
              <a:t>Eclipse Memory Analyzer. </a:t>
            </a:r>
            <a:r>
              <a:rPr lang="en-US" sz="1200" dirty="0" smtClean="0">
                <a:latin typeface="Arial"/>
                <a:cs typeface="Arial"/>
              </a:rPr>
              <a:t>https</a:t>
            </a:r>
            <a:r>
              <a:rPr lang="en-US" sz="1200" dirty="0">
                <a:latin typeface="Arial"/>
                <a:cs typeface="Arial"/>
              </a:rPr>
              <a:t>://</a:t>
            </a:r>
            <a:r>
              <a:rPr lang="en-US" sz="1200" dirty="0" err="1">
                <a:latin typeface="Arial"/>
                <a:cs typeface="Arial"/>
              </a:rPr>
              <a:t>eclipse.org</a:t>
            </a:r>
            <a:r>
              <a:rPr lang="en-US" sz="1200" dirty="0">
                <a:latin typeface="Arial"/>
                <a:cs typeface="Arial"/>
              </a:rPr>
              <a:t>/mat</a:t>
            </a:r>
            <a:r>
              <a:rPr lang="en-US" sz="1200" dirty="0" smtClean="0">
                <a:latin typeface="Arial"/>
                <a:cs typeface="Arial"/>
              </a:rPr>
              <a:t>/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[3] M</a:t>
            </a:r>
            <a:r>
              <a:rPr lang="en-US" sz="1200" dirty="0">
                <a:latin typeface="Arial"/>
                <a:cs typeface="Arial"/>
              </a:rPr>
              <a:t>. Jump and K. S. McKinley, </a:t>
            </a:r>
            <a:r>
              <a:rPr lang="en-US" sz="1200" b="1" dirty="0" smtClean="0">
                <a:latin typeface="Arial"/>
                <a:cs typeface="Arial"/>
              </a:rPr>
              <a:t>Cork</a:t>
            </a:r>
            <a:r>
              <a:rPr lang="en-US" sz="1200" b="1" dirty="0">
                <a:latin typeface="Arial"/>
                <a:cs typeface="Arial"/>
              </a:rPr>
              <a:t>: dynamic memory leak detection for garbage-collected languages</a:t>
            </a:r>
            <a:r>
              <a:rPr lang="en-US" sz="1200" b="1" dirty="0" smtClean="0">
                <a:latin typeface="Arial"/>
                <a:cs typeface="Arial"/>
              </a:rPr>
              <a:t>, </a:t>
            </a:r>
            <a:r>
              <a:rPr lang="en-US" sz="1200" dirty="0">
                <a:latin typeface="Arial"/>
                <a:cs typeface="Arial"/>
              </a:rPr>
              <a:t>in </a:t>
            </a:r>
            <a:r>
              <a:rPr lang="en-US" sz="1200" i="1" dirty="0">
                <a:latin typeface="Arial"/>
                <a:cs typeface="Arial"/>
              </a:rPr>
              <a:t>POPL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dirty="0" smtClean="0">
                <a:latin typeface="Arial"/>
                <a:cs typeface="Arial"/>
              </a:rPr>
              <a:t>2007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[4] G</a:t>
            </a:r>
            <a:r>
              <a:rPr lang="en-US" sz="1200" dirty="0">
                <a:latin typeface="Arial"/>
                <a:cs typeface="Arial"/>
              </a:rPr>
              <a:t>. H. Xu and A. </a:t>
            </a:r>
            <a:r>
              <a:rPr lang="en-US" sz="1200" dirty="0" err="1">
                <a:latin typeface="Arial"/>
                <a:cs typeface="Arial"/>
              </a:rPr>
              <a:t>Rountev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b="1" dirty="0" smtClean="0">
                <a:latin typeface="Arial"/>
                <a:cs typeface="Arial"/>
              </a:rPr>
              <a:t>Precise </a:t>
            </a:r>
            <a:r>
              <a:rPr lang="en-US" sz="1200" b="1" dirty="0">
                <a:latin typeface="Arial"/>
                <a:cs typeface="Arial"/>
              </a:rPr>
              <a:t>memory leak detection for java software using container profiling</a:t>
            </a:r>
            <a:r>
              <a:rPr lang="en-US" sz="1200" dirty="0" smtClean="0">
                <a:latin typeface="Arial"/>
                <a:cs typeface="Arial"/>
              </a:rPr>
              <a:t>, </a:t>
            </a:r>
            <a:r>
              <a:rPr lang="en-US" sz="1200" dirty="0">
                <a:latin typeface="Arial"/>
                <a:cs typeface="Arial"/>
              </a:rPr>
              <a:t>in </a:t>
            </a:r>
            <a:r>
              <a:rPr lang="en-US" sz="1200" i="1" dirty="0">
                <a:latin typeface="Arial"/>
                <a:cs typeface="Arial"/>
              </a:rPr>
              <a:t>ICSE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dirty="0" smtClean="0">
                <a:latin typeface="Arial"/>
                <a:cs typeface="Arial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sz="2800" dirty="0" smtClean="0"/>
              <a:t> – </a:t>
            </a:r>
            <a:r>
              <a:rPr lang="en-US" sz="2800" dirty="0"/>
              <a:t>d</a:t>
            </a:r>
            <a:r>
              <a:rPr lang="en-US" sz="2800" dirty="0" smtClean="0"/>
              <a:t>esign a memory profiler for MR apps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Mprof</a:t>
            </a:r>
            <a:r>
              <a:rPr lang="en-US" dirty="0" smtClean="0"/>
              <a:t> – firstly profiles the memory usage</a:t>
            </a:r>
          </a:p>
          <a:p>
            <a:pPr lvl="1"/>
            <a:r>
              <a:rPr lang="en-US" sz="1800" dirty="0" smtClean="0"/>
              <a:t>quantify the correlation between memory usage and the job’s static </a:t>
            </a:r>
            <a:r>
              <a:rPr lang="en-US" sz="1800" dirty="0" err="1" smtClean="0"/>
              <a:t>infos</a:t>
            </a:r>
            <a:endParaRPr lang="en-US" sz="1800" dirty="0" smtClean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MR job: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sz="2800" dirty="0" smtClean="0"/>
              <a:t> </a:t>
            </a:r>
            <a:r>
              <a:rPr lang="en-US" sz="2800" dirty="0"/>
              <a:t>– design a memory profiler for MR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Mprof</a:t>
            </a:r>
            <a:r>
              <a:rPr lang="en-US" dirty="0"/>
              <a:t> </a:t>
            </a:r>
            <a:r>
              <a:rPr lang="en-US" dirty="0" smtClean="0"/>
              <a:t>– secondly diagnoses memory problems</a:t>
            </a:r>
            <a:endParaRPr lang="en-US" dirty="0"/>
          </a:p>
          <a:p>
            <a:pPr lvl="1"/>
            <a:r>
              <a:rPr lang="en-US" sz="1800" dirty="0" smtClean="0"/>
              <a:t>Trace memory problems back to the static &lt;data, </a:t>
            </a:r>
            <a:r>
              <a:rPr lang="en-US" sz="1800" dirty="0" err="1" smtClean="0"/>
              <a:t>confs</a:t>
            </a:r>
            <a:r>
              <a:rPr lang="en-US" sz="1800" dirty="0" smtClean="0"/>
              <a:t>, user code&gt;</a:t>
            </a:r>
            <a:endParaRPr lang="en-US" sz="1800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MR job: </a:t>
            </a:r>
            <a:r>
              <a:rPr lang="en-US" sz="1600" dirty="0" smtClean="0">
                <a:latin typeface="Arial"/>
                <a:cs typeface="Arial"/>
              </a:rPr>
              <a:t>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2029475"/>
          </a:xfrm>
        </p:spPr>
        <p:txBody>
          <a:bodyPr>
            <a:normAutofit/>
          </a:bodyPr>
          <a:lstStyle/>
          <a:p>
            <a:r>
              <a:rPr lang="en-US" dirty="0" smtClean="0"/>
              <a:t>Memory usage profiling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related to runtime data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dataflow profiler</a:t>
            </a:r>
          </a:p>
          <a:p>
            <a:pPr lvl="2"/>
            <a:r>
              <a:rPr lang="en-US" dirty="0" smtClean="0"/>
              <a:t>Building dataflow model </a:t>
            </a:r>
          </a:p>
          <a:p>
            <a:pPr lvl="2"/>
            <a:r>
              <a:rPr lang="en-US" dirty="0" smtClean="0"/>
              <a:t>Reconstruct </a:t>
            </a:r>
            <a:r>
              <a:rPr lang="en-US" dirty="0"/>
              <a:t>the dataflow</a:t>
            </a:r>
          </a:p>
          <a:p>
            <a:pPr lvl="3"/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214" y="4600746"/>
            <a:ext cx="3359432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05" y="3929202"/>
            <a:ext cx="2679700" cy="2108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213" y="5612207"/>
            <a:ext cx="1328411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3419637" y="5431743"/>
            <a:ext cx="1156576" cy="349741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8135" y="5077757"/>
            <a:ext cx="1340169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Input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 flipV="1">
            <a:off x="1608304" y="4972268"/>
            <a:ext cx="235642" cy="274766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3"/>
          </p:cNvCxnSpPr>
          <p:nvPr/>
        </p:nvCxnSpPr>
        <p:spPr>
          <a:xfrm>
            <a:off x="1608304" y="5247034"/>
            <a:ext cx="235642" cy="18470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741982" y="6195123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332386" y="6047915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41982" y="6059216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88324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96546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9294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374204" y="237949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4204" y="4832963"/>
            <a:ext cx="1634238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80344" y="362917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Overview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71240" y="5890446"/>
            <a:ext cx="4866168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memory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MemUsage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(user code)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 of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02636" y="5983975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3040" y="5836767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2636" y="5848068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048978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200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248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usage profiling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also related to user code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user code memory profiler</a:t>
            </a:r>
          </a:p>
          <a:p>
            <a:pPr lvl="2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Perform correlation analysis, </a:t>
            </a:r>
            <a:r>
              <a:rPr lang="en-US" sz="1800" dirty="0" smtClean="0"/>
              <a:t>identify </a:t>
            </a:r>
            <a:r>
              <a:rPr lang="en-US" sz="1800" dirty="0"/>
              <a:t>memory usage patterns</a:t>
            </a:r>
          </a:p>
          <a:p>
            <a:pPr marL="1371600" lvl="3" indent="0">
              <a:buNone/>
            </a:pPr>
            <a:endParaRPr lang="en-US" sz="20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1" y="3662241"/>
            <a:ext cx="608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2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492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user code</a:t>
            </a:r>
          </a:p>
          <a:p>
            <a:pPr lvl="2"/>
            <a:r>
              <a:rPr lang="en-US" dirty="0">
                <a:ea typeface="Arial"/>
              </a:rPr>
              <a:t>OOM error =&gt; root cause in user code &amp; error-related data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dataflow</a:t>
            </a:r>
          </a:p>
          <a:p>
            <a:pPr lvl="2"/>
            <a:r>
              <a:rPr lang="en-US" dirty="0">
                <a:ea typeface="Arial"/>
              </a:rPr>
              <a:t>Error-related data =&gt; skewed data &amp; improper configurations</a:t>
            </a:r>
          </a:p>
          <a:p>
            <a:pPr lvl="2"/>
            <a:endParaRPr lang="en-US" dirty="0" smtClean="0">
              <a:solidFill>
                <a:srgbClr val="393BAA"/>
              </a:solidFill>
            </a:endParaRPr>
          </a:p>
          <a:p>
            <a:pPr marL="1371600" lvl="3" indent="0">
              <a:buNone/>
            </a:pPr>
            <a:endParaRPr lang="en-US" sz="18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" y="3999732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9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492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problem diagnosis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Identify memory-consuming code snippets</a:t>
            </a:r>
            <a:endParaRPr lang="en-US" dirty="0" smtClean="0">
              <a:solidFill>
                <a:srgbClr val="393BAA"/>
              </a:solidFill>
            </a:endParaRPr>
          </a:p>
          <a:p>
            <a:pPr lvl="2"/>
            <a:r>
              <a:rPr lang="en-US" dirty="0" smtClean="0">
                <a:ea typeface="Arial"/>
              </a:rPr>
              <a:t>Objects’ referenced code</a:t>
            </a:r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" y="3999732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0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Dataflow profiler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07046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48714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2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3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4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6295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5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6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7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65789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8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9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0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5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6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7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8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9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0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1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1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2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3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4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5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6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7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8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9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09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10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11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12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13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14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15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16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17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fit the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368345"/>
              </p:ext>
            </p:extLst>
          </p:nvPr>
        </p:nvGraphicFramePr>
        <p:xfrm>
          <a:off x="700088" y="3548078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" name="Document" r:id="rId4" imgW="5956300" imgH="2235200" progId="Word.Document.12">
                  <p:embed/>
                </p:oleObj>
              </mc:Choice>
              <mc:Fallback>
                <p:oleObj name="Document" r:id="rId4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088" y="3548078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Reconstruct the dataflow</a:t>
            </a:r>
            <a:endParaRPr lang="en-US" sz="2000" dirty="0" smtClean="0"/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Dynamic dataflow monitors</a:t>
            </a:r>
          </a:p>
          <a:p>
            <a:pPr lvl="2"/>
            <a:r>
              <a:rPr lang="en-US" dirty="0"/>
              <a:t>Enhanced tasks’ logs</a:t>
            </a:r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157" y="1855050"/>
            <a:ext cx="2970220" cy="133659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2998515" y="3033629"/>
            <a:ext cx="176383" cy="51444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" idx="1"/>
          </p:cNvCxnSpPr>
          <p:nvPr/>
        </p:nvCxnSpPr>
        <p:spPr>
          <a:xfrm flipV="1">
            <a:off x="4444857" y="2523350"/>
            <a:ext cx="1564300" cy="86982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econstruct the memory usage of user code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user objects have different but fixed life cycles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Life-cycle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map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9320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91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reduce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Why use heap dumps</a:t>
            </a:r>
            <a:r>
              <a:rPr lang="en-US" altLang="zh-CN" dirty="0" smtClean="0"/>
              <a:t>? </a:t>
            </a:r>
            <a:r>
              <a:rPr lang="en-US" altLang="zh-CN" dirty="0" smtClean="0"/>
              <a:t>(black-</a:t>
            </a:r>
            <a:r>
              <a:rPr lang="en-US" altLang="zh-CN" smtClean="0"/>
              <a:t>box approach)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1024" y="2497752"/>
            <a:ext cx="2846713" cy="553998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Directly monitoring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(contains unreferenced objects)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56" y="4305465"/>
            <a:ext cx="284671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Monitoring with pre-GC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(buffered data, framework objects)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(time-consuming, CPU overhead)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7133" y="4582464"/>
            <a:ext cx="2846713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Real memory usage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 flipH="1">
            <a:off x="6459096" y="3051750"/>
            <a:ext cx="515285" cy="58322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0"/>
          </p:cNvCxnSpPr>
          <p:nvPr/>
        </p:nvCxnSpPr>
        <p:spPr>
          <a:xfrm flipH="1" flipV="1">
            <a:off x="6732787" y="4088201"/>
            <a:ext cx="427703" cy="4942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956769" y="4193358"/>
            <a:ext cx="579312" cy="49682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5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68816"/>
            <a:ext cx="8229600" cy="4525963"/>
          </a:xfrm>
        </p:spPr>
        <p:txBody>
          <a:bodyPr/>
          <a:lstStyle/>
          <a:p>
            <a:r>
              <a:rPr lang="en-US" altLang="zh-CN" sz="2000" dirty="0" err="1" smtClean="0"/>
              <a:t>MemUsage</a:t>
            </a:r>
            <a:r>
              <a:rPr lang="en-US" altLang="zh-CN" sz="2000" dirty="0" smtClean="0"/>
              <a:t>(user code) = Size(user objects in the heap dump)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61832" y="2748127"/>
            <a:ext cx="1788261" cy="667871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1" y="1937922"/>
            <a:ext cx="6214451" cy="4668764"/>
          </a:xfrm>
          <a:prstGeom prst="rect">
            <a:avLst/>
          </a:prstGeom>
          <a:ln w="19050" cmpd="sng">
            <a:solidFill>
              <a:srgbClr val="393BA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V="1">
            <a:off x="8550093" y="3405049"/>
            <a:ext cx="0" cy="1609461"/>
          </a:xfrm>
          <a:prstGeom prst="straightConnector1">
            <a:avLst/>
          </a:prstGeom>
          <a:ln>
            <a:solidFill>
              <a:srgbClr val="3F40B8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39931" y="3936538"/>
            <a:ext cx="820324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Task’s Heap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918" y="1937921"/>
            <a:ext cx="27989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 in a heap 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36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 smtClean="0"/>
              <a:t>Objs</a:t>
            </a:r>
            <a:r>
              <a:rPr lang="en-US" altLang="zh-CN" dirty="0" smtClean="0"/>
              <a:t> at time t in map()</a:t>
            </a:r>
            <a:r>
              <a:rPr lang="en-US" altLang="zh-CN" dirty="0"/>
              <a:t>: </a:t>
            </a:r>
            <a:r>
              <a:rPr lang="en-US" altLang="zh-CN" dirty="0" smtClean="0"/>
              <a:t>① </a:t>
            </a:r>
            <a:r>
              <a:rPr lang="en-US" altLang="zh-CN" dirty="0"/>
              <a:t>map</a:t>
            </a:r>
            <a:r>
              <a:rPr lang="en-US" dirty="0"/>
              <a:t>-</a:t>
            </a:r>
            <a:r>
              <a:rPr lang="en-US" dirty="0" smtClean="0"/>
              <a:t>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637" y="4052240"/>
            <a:ext cx="2846713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cxnSp>
        <p:nvCxnSpPr>
          <p:cNvPr id="9" name="Straight Arrow Connector 8"/>
          <p:cNvCxnSpPr>
            <a:endCxn id="11" idx="0"/>
          </p:cNvCxnSpPr>
          <p:nvPr/>
        </p:nvCxnSpPr>
        <p:spPr>
          <a:xfrm flipH="1">
            <a:off x="1620994" y="2645607"/>
            <a:ext cx="2776828" cy="74321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3044350" y="4467739"/>
            <a:ext cx="1153571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3044350" y="4467739"/>
            <a:ext cx="2223629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3"/>
          </p:cNvCxnSpPr>
          <p:nvPr/>
        </p:nvCxnSpPr>
        <p:spPr>
          <a:xfrm>
            <a:off x="3044350" y="4467739"/>
            <a:ext cx="3258410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</p:cNvCxnSpPr>
          <p:nvPr/>
        </p:nvCxnSpPr>
        <p:spPr>
          <a:xfrm>
            <a:off x="3044350" y="4467739"/>
            <a:ext cx="4281433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3"/>
          </p:cNvCxnSpPr>
          <p:nvPr/>
        </p:nvCxnSpPr>
        <p:spPr>
          <a:xfrm>
            <a:off x="3044350" y="4467739"/>
            <a:ext cx="5339732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If dumping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 any time 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in [R1-Rn)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0270" y="3219543"/>
            <a:ext cx="4563856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Cannot reveal the trend of map-level objects !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620994" y="2645607"/>
            <a:ext cx="2776828" cy="74321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4" y="2645607"/>
            <a:ext cx="4070305" cy="743213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0496" y="3448844"/>
            <a:ext cx="5079696" cy="183938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620994" y="2645607"/>
            <a:ext cx="4070305" cy="74321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05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 smtClean="0"/>
              <a:t>Objs</a:t>
            </a:r>
            <a:r>
              <a:rPr lang="en-US" altLang="zh-CN" sz="1600" dirty="0" smtClean="0"/>
              <a:t> at time t in reduce(): ① reduce</a:t>
            </a:r>
            <a:r>
              <a:rPr lang="en-US" sz="1600" dirty="0" smtClean="0"/>
              <a:t>-level + </a:t>
            </a:r>
            <a:r>
              <a:rPr lang="en-US" altLang="zh-CN" sz="1600" dirty="0" smtClean="0"/>
              <a:t>② </a:t>
            </a:r>
            <a:r>
              <a:rPr lang="en-US" sz="1600" dirty="0" smtClean="0"/>
              <a:t>group-level + ③</a:t>
            </a:r>
            <a:r>
              <a:rPr lang="fi-FI" sz="1600" dirty="0" smtClean="0"/>
              <a:t> r</a:t>
            </a:r>
            <a:r>
              <a:rPr lang="en-US" sz="1600" dirty="0" err="1" smtClean="0"/>
              <a:t>ecord</a:t>
            </a:r>
            <a:r>
              <a:rPr lang="en-US" sz="1600" dirty="0" smtClean="0"/>
              <a:t>-level</a:t>
            </a:r>
            <a:endParaRPr lang="en-US" altLang="zh-CN" sz="16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the first record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going to be processed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①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reduce-level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[G1,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620995" y="2645607"/>
            <a:ext cx="3247182" cy="7432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17345</TotalTime>
  <Words>8849</Words>
  <Application>Microsoft Macintosh PowerPoint</Application>
  <PresentationFormat>On-screen Show (4:3)</PresentationFormat>
  <Paragraphs>2191</Paragraphs>
  <Slides>119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119</vt:i4>
      </vt:variant>
    </vt:vector>
  </HeadingPairs>
  <TitlesOfParts>
    <vt:vector size="122" baseType="lpstr">
      <vt:lpstr>Office Theme</vt:lpstr>
      <vt:lpstr>Equation</vt:lpstr>
      <vt:lpstr>Document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Outline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 – large stored data</vt:lpstr>
      <vt:lpstr>RQ1: OOM cause patterns – large stored data</vt:lpstr>
      <vt:lpstr>RQ1: OOM cause patterns – large stored data</vt:lpstr>
      <vt:lpstr>RQ1: OOM cause patterns – dataflow 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Empirical study – conclusions </vt:lpstr>
      <vt:lpstr>PowerPoint Presentation</vt:lpstr>
      <vt:lpstr>Motivation and challenges</vt:lpstr>
      <vt:lpstr>Motivation – Current memory profilers </vt:lpstr>
      <vt:lpstr>Goal – design a memory profiler for MR apps</vt:lpstr>
      <vt:lpstr>Goal – design a memory profiler for MR apps</vt:lpstr>
      <vt:lpstr>Mprof – Overview</vt:lpstr>
      <vt:lpstr>Mprof – Overview</vt:lpstr>
      <vt:lpstr>Mprof – Approach</vt:lpstr>
      <vt:lpstr>Mprof – Approach</vt:lpstr>
      <vt:lpstr>Mprof – Design and implementation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fit the dataflow model</vt:lpstr>
      <vt:lpstr>Mprof – User code memory profiler</vt:lpstr>
      <vt:lpstr>Mprof – User code memory profiler – Code template</vt:lpstr>
      <vt:lpstr>Mprof – User code memory profiler – Code template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PowerPoint Presentation</vt:lpstr>
      <vt:lpstr>PowerPoint Presentation</vt:lpstr>
      <vt:lpstr>PowerPoint Presentation</vt:lpstr>
      <vt:lpstr>PowerPoint Presentation</vt:lpstr>
      <vt:lpstr>Mprof – Correlation analysis</vt:lpstr>
      <vt:lpstr>Mprof – Correlation analysis</vt:lpstr>
      <vt:lpstr>Mprof – summary</vt:lpstr>
      <vt:lpstr>Mprof – used for diagnosing memory problems</vt:lpstr>
      <vt:lpstr>Mprof – identify memory-consuming code snippets</vt:lpstr>
      <vt:lpstr>Mprof – identify root causes in user code and error-related data</vt:lpstr>
      <vt:lpstr>Mprof – identify the skewed data and improper configurations</vt:lpstr>
      <vt:lpstr>Mprof – identify the skewed data and improper configurations</vt:lpstr>
      <vt:lpstr>Mprof – identify the skewed data and improper configurations</vt:lpstr>
      <vt:lpstr>Mprof – Evaluation</vt:lpstr>
      <vt:lpstr>Mprof – Evaluation – diagnosis results &amp; overhead</vt:lpstr>
      <vt:lpstr>Mprof – Evaluation – Case study 1</vt:lpstr>
      <vt:lpstr>Mprof – Evaluation – Case study 1</vt:lpstr>
      <vt:lpstr>Mprof – Evaluation – Case study 2</vt:lpstr>
      <vt:lpstr>Mprof – Evaluation – Case study 3</vt:lpstr>
      <vt:lpstr>Mprof – Limitation and discussion</vt:lpstr>
      <vt:lpstr>Mprof – Conclusions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4457</cp:revision>
  <cp:lastPrinted>2015-08-26T03:13:19Z</cp:lastPrinted>
  <dcterms:created xsi:type="dcterms:W3CDTF">2015-08-19T15:04:14Z</dcterms:created>
  <dcterms:modified xsi:type="dcterms:W3CDTF">2015-11-22T03:37:25Z</dcterms:modified>
</cp:coreProperties>
</file>